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4198" r:id="rId1"/>
  </p:sldMasterIdLst>
  <p:notesMasterIdLst>
    <p:notesMasterId r:id="rId47"/>
  </p:notesMasterIdLst>
  <p:sldIdLst>
    <p:sldId id="256" r:id="rId2"/>
    <p:sldId id="270" r:id="rId3"/>
    <p:sldId id="273" r:id="rId4"/>
    <p:sldId id="290" r:id="rId5"/>
    <p:sldId id="257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8" r:id="rId20"/>
    <p:sldId id="287" r:id="rId21"/>
    <p:sldId id="296" r:id="rId22"/>
    <p:sldId id="297" r:id="rId23"/>
    <p:sldId id="293" r:id="rId24"/>
    <p:sldId id="292" r:id="rId25"/>
    <p:sldId id="294" r:id="rId26"/>
    <p:sldId id="295" r:id="rId27"/>
    <p:sldId id="291" r:id="rId28"/>
    <p:sldId id="300" r:id="rId29"/>
    <p:sldId id="306" r:id="rId30"/>
    <p:sldId id="301" r:id="rId31"/>
    <p:sldId id="307" r:id="rId32"/>
    <p:sldId id="308" r:id="rId33"/>
    <p:sldId id="309" r:id="rId34"/>
    <p:sldId id="310" r:id="rId35"/>
    <p:sldId id="313" r:id="rId36"/>
    <p:sldId id="311" r:id="rId37"/>
    <p:sldId id="314" r:id="rId38"/>
    <p:sldId id="312" r:id="rId39"/>
    <p:sldId id="315" r:id="rId40"/>
    <p:sldId id="316" r:id="rId41"/>
    <p:sldId id="299" r:id="rId42"/>
    <p:sldId id="269" r:id="rId43"/>
    <p:sldId id="271" r:id="rId44"/>
    <p:sldId id="289" r:id="rId45"/>
    <p:sldId id="31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D9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18"/>
    <p:restoredTop sz="94536"/>
  </p:normalViewPr>
  <p:slideViewPr>
    <p:cSldViewPr snapToGrid="0" snapToObjects="1">
      <p:cViewPr>
        <p:scale>
          <a:sx n="101" d="100"/>
          <a:sy n="101" d="100"/>
        </p:scale>
        <p:origin x="14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A9EC1-9FF2-0E46-B2FE-07EA8F5F1A10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E3497-A358-B14F-AE0E-969A2D296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38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0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82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04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19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4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25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02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16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4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88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22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24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42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371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68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16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42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83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2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655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86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12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28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280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975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964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7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556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621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20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9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27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69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23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16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6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B95531F0-7D46-4A43-A343-9A720F56E8FD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36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AD97-0A67-2C45-AE8B-2B8591FF5D6C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5003-0778-EA40-B828-7E4D015DFBA4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18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3BDB-1B20-3745-A530-985E7F3920B3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22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A703E-90FD-714F-8944-51221692724F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26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4EA7-B7D0-0C4C-8B74-A050CE5BEBB2}" type="datetime1">
              <a:rPr lang="en-US" smtClean="0"/>
              <a:t>11/19/16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58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B68CD-C4A5-F640-9F17-C5F496A2B526}" type="datetime1">
              <a:rPr lang="en-US" smtClean="0"/>
              <a:t>11/19/16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71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AF7C-9055-CD49-B5B9-F120B1AB3571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4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42515-A517-D44B-940E-E41C792E779D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7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EB36-C475-9A44-8608-8FEE2B7F390D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4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67D1-E654-6B47-8BA0-7E05F767CDFF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129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7673-BF0E-DF43-BEED-BFB014A1AC71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3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BF619-EEB5-254E-A8B0-229A8B9C6CED}" type="datetime1">
              <a:rPr lang="en-US" smtClean="0"/>
              <a:t>11/19/16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03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79F-C31D-3444-8B7D-A62FFEBC2304}" type="datetime1">
              <a:rPr lang="en-US" smtClean="0"/>
              <a:t>11/19/16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2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F8D0-02FB-E043-9D13-CB6CF6E94FBA}" type="datetime1">
              <a:rPr lang="en-US" smtClean="0"/>
              <a:t>11/19/16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47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B9DC5-D280-3D49-8C84-E04B42D002DA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9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B358-6744-4D44-A371-FA16E6DCD0C3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71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A984BF0-9811-DC42-BCB0-A38ECDAD6224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59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9" r:id="rId1"/>
    <p:sldLayoutId id="2147484200" r:id="rId2"/>
    <p:sldLayoutId id="2147484201" r:id="rId3"/>
    <p:sldLayoutId id="2147484202" r:id="rId4"/>
    <p:sldLayoutId id="2147484203" r:id="rId5"/>
    <p:sldLayoutId id="2147484204" r:id="rId6"/>
    <p:sldLayoutId id="2147484205" r:id="rId7"/>
    <p:sldLayoutId id="2147484206" r:id="rId8"/>
    <p:sldLayoutId id="2147484207" r:id="rId9"/>
    <p:sldLayoutId id="2147484208" r:id="rId10"/>
    <p:sldLayoutId id="2147484209" r:id="rId11"/>
    <p:sldLayoutId id="2147484210" r:id="rId12"/>
    <p:sldLayoutId id="2147484211" r:id="rId13"/>
    <p:sldLayoutId id="2147484212" r:id="rId14"/>
    <p:sldLayoutId id="2147484213" r:id="rId15"/>
    <p:sldLayoutId id="2147484214" r:id="rId16"/>
    <p:sldLayoutId id="214748421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AP/deap/blob/master/examples/ga/tsp/gr17.json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bitko.com/tutorials/genetic-algorithms/recommendations.php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EAP/deap/blob/master/examples/ga/tsp/gr17.json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FD9A00"/>
                </a:solidFill>
              </a:rPr>
              <a:t>Resolução</a:t>
            </a:r>
            <a:r>
              <a:rPr lang="en-US" b="1" dirty="0" smtClean="0">
                <a:solidFill>
                  <a:srgbClr val="FD9A00"/>
                </a:solidFill>
              </a:rPr>
              <a:t> </a:t>
            </a:r>
            <a:r>
              <a:rPr lang="en-US" b="1" dirty="0" err="1" smtClean="0">
                <a:solidFill>
                  <a:srgbClr val="FD9A00"/>
                </a:solidFill>
              </a:rPr>
              <a:t>otimizada</a:t>
            </a:r>
            <a:r>
              <a:rPr lang="en-US" b="1" dirty="0" smtClean="0">
                <a:solidFill>
                  <a:srgbClr val="FD9A00"/>
                </a:solidFill>
              </a:rPr>
              <a:t> de </a:t>
            </a:r>
            <a:r>
              <a:rPr lang="en-US" b="1" dirty="0" err="1" smtClean="0">
                <a:solidFill>
                  <a:srgbClr val="FD9A00"/>
                </a:solidFill>
              </a:rPr>
              <a:t>problemas</a:t>
            </a:r>
            <a:r>
              <a:rPr lang="en-US" b="1" dirty="0" smtClean="0">
                <a:solidFill>
                  <a:srgbClr val="FD9A00"/>
                </a:solidFill>
              </a:rPr>
              <a:t> com </a:t>
            </a:r>
            <a:r>
              <a:rPr lang="en-US" b="1" dirty="0" err="1" smtClean="0">
                <a:solidFill>
                  <a:srgbClr val="FD9A00"/>
                </a:solidFill>
              </a:rPr>
              <a:t>uso</a:t>
            </a:r>
            <a:r>
              <a:rPr lang="en-US" b="1" dirty="0" smtClean="0">
                <a:solidFill>
                  <a:srgbClr val="FD9A00"/>
                </a:solidFill>
              </a:rPr>
              <a:t> de </a:t>
            </a:r>
            <a:r>
              <a:rPr lang="en-US" b="1" dirty="0" err="1" smtClean="0">
                <a:solidFill>
                  <a:srgbClr val="FD9A00"/>
                </a:solidFill>
              </a:rPr>
              <a:t>algoritmos</a:t>
            </a:r>
            <a:r>
              <a:rPr lang="en-US" b="1" dirty="0" smtClean="0">
                <a:solidFill>
                  <a:srgbClr val="FD9A00"/>
                </a:solidFill>
              </a:rPr>
              <a:t> </a:t>
            </a:r>
            <a:r>
              <a:rPr lang="en-US" b="1" dirty="0" err="1" smtClean="0">
                <a:solidFill>
                  <a:srgbClr val="FD9A00"/>
                </a:solidFill>
              </a:rPr>
              <a:t>evolutivos</a:t>
            </a:r>
            <a:endParaRPr lang="en-US" b="1" dirty="0">
              <a:solidFill>
                <a:srgbClr val="FD9A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 smtClean="0">
                <a:latin typeface="+mj-lt"/>
                <a:ea typeface="Helvetica Neue" charset="0"/>
                <a:cs typeface="Helvetica Neue" charset="0"/>
              </a:rPr>
              <a:t>Cássio</a:t>
            </a:r>
            <a:r>
              <a:rPr lang="en-US" b="1" dirty="0" smtClean="0">
                <a:latin typeface="+mj-lt"/>
                <a:ea typeface="Helvetica Neue" charset="0"/>
                <a:cs typeface="Helvetica Neue" charset="0"/>
              </a:rPr>
              <a:t> dos </a:t>
            </a:r>
            <a:r>
              <a:rPr lang="en-US" b="1" dirty="0" err="1" smtClean="0">
                <a:latin typeface="+mj-lt"/>
                <a:ea typeface="Helvetica Neue" charset="0"/>
                <a:cs typeface="Helvetica Neue" charset="0"/>
              </a:rPr>
              <a:t>santos</a:t>
            </a:r>
            <a:r>
              <a:rPr lang="en-US" b="1" dirty="0" smtClean="0">
                <a:latin typeface="+mj-lt"/>
                <a:ea typeface="Helvetica Neue" charset="0"/>
                <a:cs typeface="Helvetica Neue" charset="0"/>
              </a:rPr>
              <a:t> </a:t>
            </a:r>
            <a:r>
              <a:rPr lang="en-US" b="1" dirty="0" err="1" smtClean="0">
                <a:latin typeface="+mj-lt"/>
                <a:ea typeface="Helvetica Neue" charset="0"/>
                <a:cs typeface="Helvetica Neue" charset="0"/>
              </a:rPr>
              <a:t>sousa</a:t>
            </a:r>
            <a:endParaRPr lang="en-US" b="1" dirty="0">
              <a:latin typeface="+mj-lt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20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Mutação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gene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mudará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aleatoriamente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(com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BooleanGene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ou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1) </a:t>
            </a:r>
            <a:r>
              <a:rPr lang="mr-IN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equivalente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cara-ou-coroa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IntegerGene</a:t>
            </a:r>
            <a:r>
              <a:rPr lang="en-US" b="1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(k)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0 a k-1)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inteiros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RealGene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no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[0, 1))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 real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levado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independente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padronizado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0.01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adequada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de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0.001 a 0.5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[3,4,5]</a:t>
            </a:r>
            <a:endParaRPr lang="en-US" b="1" baseline="30000" dirty="0" smtClean="0">
              <a:solidFill>
                <a:srgbClr val="0432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Sobrevivência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têm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seus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 (re)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calculados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ordenados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novamente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aparece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primeiro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tamanho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aumenta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próxima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Tamanho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padronizado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100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i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5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escolhidos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(100 bits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ficar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iguais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1)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[6]</a:t>
            </a: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(100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variáveis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0.0;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aproximar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1.0)</a:t>
            </a: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Adaptado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[7]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(Dado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grupo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descobrir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caminho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rápido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passa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por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retorna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à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possível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visitar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vez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percorrer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atalhos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8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687572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- 100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Simples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convergir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ótima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Fácil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implementar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100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RealGenes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0.0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difícil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convergir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 (a chance de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atingir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1.0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nula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interessante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avaliar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soma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dos genes de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3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687572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Grafo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conexo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entre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precisa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completo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Completude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distâncias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calculadas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pelo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Dijkstra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[8]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usando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Dijkstra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for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encontrado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atalho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entre A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B,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ele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será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utilizado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possui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conjunto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N-2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IntegerGenes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diferentes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final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sempre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mesmas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(“A”)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total,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removida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lista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sugerir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trajeto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visitas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fitness: soma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distâncias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6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Exemplo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Lista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[A, B, C, D, E, F]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Integer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termos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k): [5, 4, 3, 2]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IntegerGene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(5)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0 a 4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chuta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[3, 0, 1, 0]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índice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sempre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começa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zero)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Visita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D, E,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3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E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D, E, F]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0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B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do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,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F]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[C, D,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1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D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do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[C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, D,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F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[C,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0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C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do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[C,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F]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F,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visitada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último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  <a:sym typeface="Wingdings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genes [3, 0, 1, 0]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traduzidos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 E  B  D  C  F  A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trocados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livremente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via crossover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escolhidas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separadamente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1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framework de um AE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abre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espaço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série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possíveis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otimizações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Escolhidas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Elitismo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Adaptativo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6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Elitismo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[9]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Manutenção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do(s)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(s)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imunes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Garantia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manutenção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da(s)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ainda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considerados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recombinação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elitismo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simulações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1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AGA 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[10]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tradicional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estáticos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interessante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parâmetros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pudessem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longo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gerações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Possível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Adaptativo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(AGA)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AGA: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módulo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extra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adicionado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um AG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modifica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crossover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longo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gerações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Fator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decisivo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baseou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alguns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AGAs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[11,12]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mas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acabou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chegando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implementação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própria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7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Considerações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[10]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foco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AGA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já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costuma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alto,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há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muito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mudar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Ideia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acaba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controlando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dispersa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Alta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muito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seus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dispersando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fitness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equilibrar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conjunto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o crossover,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igualando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fitness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considerado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comparação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média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crescer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aumenta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Caso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contrário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diminui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; [0.001, 0.5]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[13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]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Controle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m0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i="1" baseline="-25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889" y="4678934"/>
            <a:ext cx="1449842" cy="92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Sumário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05964"/>
            <a:ext cx="9899904" cy="4065524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Terminologia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Objetivo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(AE)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(AG)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Escolhidos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Otimização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Resultados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Conclusões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sz="2000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rabalhos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uturos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AGA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406" y="2603500"/>
            <a:ext cx="6891501" cy="3416300"/>
          </a:xfrm>
        </p:spPr>
      </p:pic>
    </p:spTree>
    <p:extLst>
      <p:ext uri="{BB962C8B-B14F-4D97-AF65-F5344CB8AC3E}">
        <p14:creationId xmlns:p14="http://schemas.microsoft.com/office/powerpoint/2010/main" val="60841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20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74" y="2603500"/>
            <a:ext cx="6558564" cy="3416300"/>
          </a:xfrm>
        </p:spPr>
      </p:pic>
    </p:spTree>
    <p:extLst>
      <p:ext uri="{BB962C8B-B14F-4D97-AF65-F5344CB8AC3E}">
        <p14:creationId xmlns:p14="http://schemas.microsoft.com/office/powerpoint/2010/main" val="43585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21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74" y="2603500"/>
            <a:ext cx="6558564" cy="3416300"/>
          </a:xfrm>
        </p:spPr>
      </p:pic>
    </p:spTree>
    <p:extLst>
      <p:ext uri="{BB962C8B-B14F-4D97-AF65-F5344CB8AC3E}">
        <p14:creationId xmlns:p14="http://schemas.microsoft.com/office/powerpoint/2010/main" val="175020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22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74" y="2603500"/>
            <a:ext cx="6558564" cy="3416300"/>
          </a:xfrm>
        </p:spPr>
      </p:pic>
    </p:spTree>
    <p:extLst>
      <p:ext uri="{BB962C8B-B14F-4D97-AF65-F5344CB8AC3E}">
        <p14:creationId xmlns:p14="http://schemas.microsoft.com/office/powerpoint/2010/main" val="110634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23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70" y="2603500"/>
            <a:ext cx="6613372" cy="3416300"/>
          </a:xfrm>
        </p:spPr>
      </p:pic>
    </p:spTree>
    <p:extLst>
      <p:ext uri="{BB962C8B-B14F-4D97-AF65-F5344CB8AC3E}">
        <p14:creationId xmlns:p14="http://schemas.microsoft.com/office/powerpoint/2010/main" val="3066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24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70" y="2603500"/>
            <a:ext cx="6613372" cy="3416300"/>
          </a:xfrm>
        </p:spPr>
      </p:pic>
    </p:spTree>
    <p:extLst>
      <p:ext uri="{BB962C8B-B14F-4D97-AF65-F5344CB8AC3E}">
        <p14:creationId xmlns:p14="http://schemas.microsoft.com/office/powerpoint/2010/main" val="193677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25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70" y="2603500"/>
            <a:ext cx="6613372" cy="3416300"/>
          </a:xfrm>
        </p:spPr>
      </p:pic>
    </p:spTree>
    <p:extLst>
      <p:ext uri="{BB962C8B-B14F-4D97-AF65-F5344CB8AC3E}">
        <p14:creationId xmlns:p14="http://schemas.microsoft.com/office/powerpoint/2010/main" val="51658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áficos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mínimo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máximo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médio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200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100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elitista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pc = 0.9, pm = 0.01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17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caminho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rápido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2085)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14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]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Simulações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AG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Estático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e 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288" y="2921526"/>
            <a:ext cx="2794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9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Booleano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59557"/>
            <a:ext cx="4827588" cy="250418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4326"/>
            <a:ext cx="4827587" cy="251464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8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Booleano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59557"/>
            <a:ext cx="4827588" cy="250418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64746"/>
            <a:ext cx="4827587" cy="2493808"/>
          </a:xfrm>
        </p:spPr>
      </p:pic>
    </p:spTree>
    <p:extLst>
      <p:ext uri="{BB962C8B-B14F-4D97-AF65-F5344CB8AC3E}">
        <p14:creationId xmlns:p14="http://schemas.microsoft.com/office/powerpoint/2010/main" val="47931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Terminologia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05964"/>
            <a:ext cx="9899904" cy="4065524"/>
          </a:xfrm>
        </p:spPr>
        <p:txBody>
          <a:bodyPr>
            <a:normAutofit/>
          </a:bodyPr>
          <a:lstStyle/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(AE)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baseado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conceitos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evolução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(AG)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cuja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estrutura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</a:t>
            </a:r>
          </a:p>
          <a:p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parte de um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a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qual</a:t>
            </a:r>
            <a:r>
              <a:rPr lang="en-US" sz="2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carrega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 (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contém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necessários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suficientes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resolver um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endParaRPr lang="en-US" sz="2000" b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conjunto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após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ciclo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iterações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um AE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9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Booleano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29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176" y="2603500"/>
            <a:ext cx="6527961" cy="3416300"/>
          </a:xfrm>
        </p:spPr>
      </p:pic>
    </p:spTree>
    <p:extLst>
      <p:ext uri="{BB962C8B-B14F-4D97-AF65-F5344CB8AC3E}">
        <p14:creationId xmlns:p14="http://schemas.microsoft.com/office/powerpoint/2010/main" val="165911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Real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59557"/>
            <a:ext cx="4827588" cy="250418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4326"/>
            <a:ext cx="4827587" cy="2514648"/>
          </a:xfrm>
        </p:spPr>
      </p:pic>
    </p:spTree>
    <p:extLst>
      <p:ext uri="{BB962C8B-B14F-4D97-AF65-F5344CB8AC3E}">
        <p14:creationId xmlns:p14="http://schemas.microsoft.com/office/powerpoint/2010/main" val="60859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Real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31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59557"/>
            <a:ext cx="4827588" cy="250418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64746"/>
            <a:ext cx="4827587" cy="2493808"/>
          </a:xfrm>
        </p:spPr>
      </p:pic>
    </p:spTree>
    <p:extLst>
      <p:ext uri="{BB962C8B-B14F-4D97-AF65-F5344CB8AC3E}">
        <p14:creationId xmlns:p14="http://schemas.microsoft.com/office/powerpoint/2010/main" val="39594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Real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32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54" y="2603500"/>
            <a:ext cx="6642805" cy="3416300"/>
          </a:xfrm>
        </p:spPr>
      </p:pic>
    </p:spTree>
    <p:extLst>
      <p:ext uri="{BB962C8B-B14F-4D97-AF65-F5344CB8AC3E}">
        <p14:creationId xmlns:p14="http://schemas.microsoft.com/office/powerpoint/2010/main" val="100012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33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68180"/>
            <a:ext cx="4827588" cy="2486939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9557"/>
            <a:ext cx="4827587" cy="2504185"/>
          </a:xfrm>
        </p:spPr>
      </p:pic>
    </p:spTree>
    <p:extLst>
      <p:ext uri="{BB962C8B-B14F-4D97-AF65-F5344CB8AC3E}">
        <p14:creationId xmlns:p14="http://schemas.microsoft.com/office/powerpoint/2010/main" val="208406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34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68180"/>
            <a:ext cx="4827588" cy="2486939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9557"/>
            <a:ext cx="4827587" cy="2504185"/>
          </a:xfrm>
        </p:spPr>
      </p:pic>
    </p:spTree>
    <p:extLst>
      <p:ext uri="{BB962C8B-B14F-4D97-AF65-F5344CB8AC3E}">
        <p14:creationId xmlns:p14="http://schemas.microsoft.com/office/powerpoint/2010/main" val="155749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35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66359"/>
            <a:ext cx="4827588" cy="2490581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64746"/>
            <a:ext cx="4827587" cy="2493808"/>
          </a:xfrm>
        </p:spPr>
      </p:pic>
    </p:spTree>
    <p:extLst>
      <p:ext uri="{BB962C8B-B14F-4D97-AF65-F5344CB8AC3E}">
        <p14:creationId xmlns:p14="http://schemas.microsoft.com/office/powerpoint/2010/main" val="10145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36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68079"/>
            <a:ext cx="4827588" cy="2487141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4326"/>
            <a:ext cx="4827587" cy="2514648"/>
          </a:xfrm>
        </p:spPr>
      </p:pic>
      <p:sp>
        <p:nvSpPr>
          <p:cNvPr id="14" name="TextBox 13"/>
          <p:cNvSpPr txBox="1"/>
          <p:nvPr/>
        </p:nvSpPr>
        <p:spPr>
          <a:xfrm>
            <a:off x="4457700" y="2298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37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323" y="2603500"/>
            <a:ext cx="7847666" cy="3416300"/>
          </a:xfrm>
        </p:spPr>
      </p:pic>
    </p:spTree>
    <p:extLst>
      <p:ext uri="{BB962C8B-B14F-4D97-AF65-F5344CB8AC3E}">
        <p14:creationId xmlns:p14="http://schemas.microsoft.com/office/powerpoint/2010/main" val="131877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Discuss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ões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529046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performance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parte do AG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Mudar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operadores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evolutivos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+ genes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problema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  <a:sym typeface="Wingdings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Um AG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mesmo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um AGA)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todos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problemas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performance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não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será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igual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  <a:sym typeface="Wingdings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No Free Lunch theorems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ou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“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Não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há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almoço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grátis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”)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Busca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Otimização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[15]</a:t>
            </a:r>
            <a:endParaRPr lang="en-US" b="1" baseline="30000" dirty="0" smtClean="0">
              <a:solidFill>
                <a:srgbClr val="0432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9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Objetivo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05964"/>
            <a:ext cx="9899904" cy="4065524"/>
          </a:xfrm>
        </p:spPr>
        <p:txBody>
          <a:bodyPr>
            <a:normAutofit/>
          </a:bodyPr>
          <a:lstStyle/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Utilizar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AE para resolver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modo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otimizado</a:t>
            </a:r>
            <a:endParaRPr lang="en-US" sz="2000" b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Boas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antes de performance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0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Conclus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ões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529046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Confec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Três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(NP-Hard,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atalhos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Elitismo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Adaptativo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(AGA)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implementação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própria</a:t>
            </a:r>
            <a:endParaRPr lang="en-US" sz="1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AG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estático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performa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mas AGA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distante</a:t>
            </a:r>
            <a:endParaRPr lang="en-US" sz="1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AGA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sai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busca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rápido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AG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satisfatório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AGA com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promissores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4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Trabalhos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Futuros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álise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detalhada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interpretação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matemática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i="1" baseline="-2500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Comparação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c/genes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conceitos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trás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AGA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-lo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Testar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AGA junto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verificar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/contras/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limitações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Organização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código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AG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comportar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operações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evolutivas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9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Referências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35785" cy="41021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A. E.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Eiben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J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E. Smith.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Introduction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 Evolutionary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Computing”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olume 53.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Springer-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Verlag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2003.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[2] A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E.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Eiben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K.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Smit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“Parameter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tuning for configuring and analyzing evolutionary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algorithms”.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Swarm and Evolutionary Computation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1(1):19–31, 2011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[3]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K. Matthias, T.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Severin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and H.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Salzwedel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"Variable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mutation rate at genetic algorithms: introduction of chromosome fitness in connection with multi-chromosome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representation".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International Journal of Computer Applications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72(17), 2013.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[4]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Obitko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"Introduction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Genetic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lgorithms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XIII. Recommendations". </a:t>
            </a:r>
            <a:r>
              <a:rPr lang="en-US" dirty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  <a:hlinkClick r:id="rId2"/>
              </a:rPr>
              <a:t>http://www.obitko.com/tutorials/genetic-algorithms/recommendations.php</a:t>
            </a:r>
            <a:r>
              <a:rPr lang="en-US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  <a:hlinkClick r:id="rId2"/>
              </a:rPr>
              <a:t>/</a:t>
            </a:r>
            <a:r>
              <a:rPr lang="en-US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                   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Online;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acessado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21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novembro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2016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].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[5]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K.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DeJong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“An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analysis of the behavior of a class of genetic adaptive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systems”.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Ph.D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Thesis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University of Michigan, 1975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4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Referências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35785" cy="34163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[6]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Giguere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E. Goldberg. “Population sizing for optimum sampling with genetic algorithms: A case study of the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problem”.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Genetic Programming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98:496–503, 1998. 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[7]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D. L. Applegate, R. E. Bixby, V.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Chvatal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J. Cook.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"The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Traveling Salesman Problem: a computational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study".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Princeton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University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ress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2011.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[8]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T. H.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Cormen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C. E.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Leiserson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R. L.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Rivest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et al.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"Section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24.3: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Dijkstra’s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algorithm”.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MIT Press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and McGraw-Hill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2001.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[9]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M. Mitchell.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"An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introduction to genetic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algorithms".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MIT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Press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1998.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[10] M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Srinivas, 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M.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Patnaik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"Adaptive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probabilities of crossover and mutation in genetic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algorithms".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IEEE Transactions on Systems, Man, and Cybernetics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24(4):656–667, 1994. </a:t>
            </a: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Referências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35785" cy="34163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[11]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Jakobovic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́, M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Golub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“Adaptive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enetic Algorithm”.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CIT. Journal of computing and information technology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7(3):229–235, 1999. 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[12]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Wang, T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Shen.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"Improved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adaptive genetic algorithm and its application to image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segmentation".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 Multispectral Image Processing and Pattern Recognition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pages 115–120. International Society for Optics and Photonics, 2001.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[13]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K. Matthias, T.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Severin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H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Salzwedel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"Variable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mutation rate at genetic algorithms: introduction of chromosome fitness in connection with multi-chromosome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representation".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International Journal of Computer Applications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72(17), 2013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[14]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Félix-Antoine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Fortin,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François-Michel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Rainville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Marc-André Gardner, Marc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Parizeau, Christian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Gagné.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DEAP examples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TSP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hlinkClick r:id="rId2"/>
              </a:rPr>
              <a:t>https://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hlinkClick r:id="rId2"/>
              </a:rPr>
              <a:t>github.com/DEAP/deap/blob/master/examples/ga/tsp/gr17.json/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		                        [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Online;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acessado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21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novembro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2016]. 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1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Referências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35785" cy="34163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15]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D. H.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Wolpert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W. G. Macready.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unch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theorems for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optimization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”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IEEE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Transactions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Evolutionary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omputation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1(1):67–82, 1997. 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7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(AE)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894836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Princípio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“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chutar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”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tentativa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-e-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erro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[1]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Mesmos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princípios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seleção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natural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operações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):</a:t>
            </a: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Seleção</a:t>
            </a:r>
            <a:endParaRPr lang="en-US" b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Recombinação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Sobrevivência</a:t>
            </a:r>
            <a:endParaRPr lang="en-US" b="1" dirty="0"/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operações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garantem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exploradas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formam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seguinte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[1,2]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escala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numérica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própria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4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(Framework)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[2]</a:t>
            </a:r>
            <a:endParaRPr lang="en-US" b="1" baseline="30000" dirty="0">
              <a:solidFill>
                <a:srgbClr val="00B0F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5</a:t>
            </a:fld>
            <a:endParaRPr lang="en-US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84" y="2634121"/>
            <a:ext cx="8634256" cy="3912983"/>
          </a:xfrm>
        </p:spPr>
      </p:pic>
    </p:spTree>
    <p:extLst>
      <p:ext uri="{BB962C8B-B14F-4D97-AF65-F5344CB8AC3E}">
        <p14:creationId xmlns:p14="http://schemas.microsoft.com/office/powerpoint/2010/main" val="49956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(AG)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76072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parte: gene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contém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valor/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organizar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estarão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dispostos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Seleção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pareados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Recombinação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trocados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crossover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dos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seguinte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Sobrevivência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apenas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dentre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sobrevivem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1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Seleção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/ Crossover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ordenada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pelos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acordo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o fitness)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cruzados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crossover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Material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trocado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via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crossover de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pontos</a:t>
            </a:r>
            <a:endParaRPr lang="en-US" i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padronizado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0.9;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comum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0.6 a 0.95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[3,4,5]</a:t>
            </a:r>
            <a:r>
              <a:rPr lang="en-US" baseline="30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alto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aumentar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trazer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respostas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7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Crossover de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pontos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12792"/>
            <a:ext cx="9645650" cy="25977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6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Custom 1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0000FF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6841</TotalTime>
  <Words>2252</Words>
  <Application>Microsoft Macintosh PowerPoint</Application>
  <PresentationFormat>Widescreen</PresentationFormat>
  <Paragraphs>273</Paragraphs>
  <Slides>45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Calibri</vt:lpstr>
      <vt:lpstr>Century Gothic</vt:lpstr>
      <vt:lpstr>Helvetica</vt:lpstr>
      <vt:lpstr>Helvetica Neue</vt:lpstr>
      <vt:lpstr>Wingdings</vt:lpstr>
      <vt:lpstr>Wingdings 3</vt:lpstr>
      <vt:lpstr>Arial</vt:lpstr>
      <vt:lpstr>Ion Boardroom</vt:lpstr>
      <vt:lpstr>Resolução otimizada de problemas com uso de algoritmos evolutivos</vt:lpstr>
      <vt:lpstr>Sumário</vt:lpstr>
      <vt:lpstr>Terminologia</vt:lpstr>
      <vt:lpstr>Objetivo</vt:lpstr>
      <vt:lpstr>Algoritmo Evolutivo (AE)</vt:lpstr>
      <vt:lpstr>Algoritmo Evolutivo (Framework)[2]</vt:lpstr>
      <vt:lpstr>Algoritmo Genético (AG)</vt:lpstr>
      <vt:lpstr>AG – Seleção / Crossover</vt:lpstr>
      <vt:lpstr>AG – Crossover de dois pontos</vt:lpstr>
      <vt:lpstr>AG – Mutação</vt:lpstr>
      <vt:lpstr>AG – Sobrevivência</vt:lpstr>
      <vt:lpstr>Problemas escolhidos</vt:lpstr>
      <vt:lpstr>Problemas – OneMax</vt:lpstr>
      <vt:lpstr>Problemas – Caixeiro Viajante</vt:lpstr>
      <vt:lpstr>Problemas – Caixeiro Viajante (Exemplo)</vt:lpstr>
      <vt:lpstr>Otimizações</vt:lpstr>
      <vt:lpstr>Otimizações – Elitismo [9] </vt:lpstr>
      <vt:lpstr>Otimizações – AGA [10] </vt:lpstr>
      <vt:lpstr>Otimizações – AGA (Considerações) [10] </vt:lpstr>
      <vt:lpstr>Otimizações – AGA</vt:lpstr>
      <vt:lpstr>Otimizações – AGA (Exemplos)</vt:lpstr>
      <vt:lpstr>Otimizações – AGA (Exemplos)</vt:lpstr>
      <vt:lpstr>Otimizações – AGA (Exemplos)</vt:lpstr>
      <vt:lpstr>Otimizações – AGA (Exemplos)</vt:lpstr>
      <vt:lpstr>Otimizações – AGA (Exemplos)</vt:lpstr>
      <vt:lpstr>Otimizações – AGA (Exemplos)</vt:lpstr>
      <vt:lpstr>Análises e Resultados</vt:lpstr>
      <vt:lpstr>Análises e Resultados – OneMax Booleano</vt:lpstr>
      <vt:lpstr>Análises e Resultados – OneMax Booleano</vt:lpstr>
      <vt:lpstr>Análises e Resultados – OneMax Booleano</vt:lpstr>
      <vt:lpstr>Análises e Resultados – OneMax Real</vt:lpstr>
      <vt:lpstr>Análises e Resultados – OneMax Real</vt:lpstr>
      <vt:lpstr>Análises e Resultados – OneMax Real</vt:lpstr>
      <vt:lpstr>Análises e Resultados – Caixeiro Viajante</vt:lpstr>
      <vt:lpstr>Análises e Resultados – Caixeiro Viajante</vt:lpstr>
      <vt:lpstr>Análises e Resultados – Caixeiro Viajante</vt:lpstr>
      <vt:lpstr>Análises e Resultados – Caixeiro Viajante</vt:lpstr>
      <vt:lpstr>Análises e Resultados – Caixeiro Viajante</vt:lpstr>
      <vt:lpstr>Discussões</vt:lpstr>
      <vt:lpstr>Conclus ões</vt:lpstr>
      <vt:lpstr>Trabalhos Futuros</vt:lpstr>
      <vt:lpstr>Referências</vt:lpstr>
      <vt:lpstr>Referências</vt:lpstr>
      <vt:lpstr>Referências</vt:lpstr>
      <vt:lpstr>Referências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Resolução otimizada de problemas com uso de algoritmos evolutivos</dc:title>
  <dc:creator>Dos Santos Sousa, Cassio</dc:creator>
  <cp:lastModifiedBy>Dos Santos Sousa, Cassio</cp:lastModifiedBy>
  <cp:revision>315</cp:revision>
  <dcterms:created xsi:type="dcterms:W3CDTF">2016-06-15T11:12:43Z</dcterms:created>
  <dcterms:modified xsi:type="dcterms:W3CDTF">2016-11-21T15:57:06Z</dcterms:modified>
</cp:coreProperties>
</file>